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6" r:id="rId10"/>
    <p:sldId id="267" r:id="rId11"/>
    <p:sldId id="268" r:id="rId12"/>
    <p:sldId id="269"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Medina" initials="AM" lastIdx="1" clrIdx="0">
    <p:extLst>
      <p:ext uri="{19B8F6BF-5375-455C-9EA6-DF929625EA0E}">
        <p15:presenceInfo xmlns:p15="http://schemas.microsoft.com/office/powerpoint/2012/main" userId="f9200604cfc0c5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varScale="1">
        <p:scale>
          <a:sx n="71" d="100"/>
          <a:sy n="71" d="100"/>
        </p:scale>
        <p:origin x="57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11/15/2021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11/15/2021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E96977-1036-48A2-A43B-C459D801E55E}"/>
              </a:ext>
            </a:extLst>
          </p:cNvPr>
          <p:cNvPicPr>
            <a:picLocks noChangeAspect="1"/>
          </p:cNvPicPr>
          <p:nvPr/>
        </p:nvPicPr>
        <p:blipFill>
          <a:blip r:embed="rId2"/>
          <a:stretch>
            <a:fillRect/>
          </a:stretch>
        </p:blipFill>
        <p:spPr>
          <a:xfrm>
            <a:off x="-109538" y="-690563"/>
            <a:ext cx="12411075" cy="8181975"/>
          </a:xfrm>
          <a:prstGeom prst="rect">
            <a:avLst/>
          </a:prstGeom>
        </p:spPr>
      </p:pic>
      <p:sp>
        <p:nvSpPr>
          <p:cNvPr id="2" name="Título 1">
            <a:extLst>
              <a:ext uri="{FF2B5EF4-FFF2-40B4-BE49-F238E27FC236}">
                <a16:creationId xmlns:a16="http://schemas.microsoft.com/office/drawing/2014/main" id="{430F1D0E-BBF8-426C-8115-020B4C072F5D}"/>
              </a:ext>
            </a:extLst>
          </p:cNvPr>
          <p:cNvSpPr>
            <a:spLocks noGrp="1"/>
          </p:cNvSpPr>
          <p:nvPr>
            <p:ph type="ctrTitle"/>
          </p:nvPr>
        </p:nvSpPr>
        <p:spPr/>
        <p:txBody>
          <a:bodyPr/>
          <a:lstStyle/>
          <a:p>
            <a:r>
              <a:rPr lang="es-ES" dirty="0"/>
              <a:t>MANUAL DE IMPORTACION DE LAS AULAS VIRTUALES.</a:t>
            </a:r>
          </a:p>
        </p:txBody>
      </p:sp>
      <p:sp>
        <p:nvSpPr>
          <p:cNvPr id="3" name="Subtítulo 2">
            <a:extLst>
              <a:ext uri="{FF2B5EF4-FFF2-40B4-BE49-F238E27FC236}">
                <a16:creationId xmlns:a16="http://schemas.microsoft.com/office/drawing/2014/main" id="{9D95E5E2-6CFE-4894-BBA4-0C51C12E1400}"/>
              </a:ext>
            </a:extLst>
          </p:cNvPr>
          <p:cNvSpPr>
            <a:spLocks noGrp="1"/>
          </p:cNvSpPr>
          <p:nvPr>
            <p:ph type="subTitle" idx="1"/>
          </p:nvPr>
        </p:nvSpPr>
        <p:spPr/>
        <p:txBody>
          <a:bodyPr/>
          <a:lstStyle/>
          <a:p>
            <a:r>
              <a:rPr lang="es-ES" dirty="0"/>
              <a:t>CESDEL</a:t>
            </a:r>
          </a:p>
        </p:txBody>
      </p:sp>
    </p:spTree>
    <p:extLst>
      <p:ext uri="{BB962C8B-B14F-4D97-AF65-F5344CB8AC3E}">
        <p14:creationId xmlns:p14="http://schemas.microsoft.com/office/powerpoint/2010/main" val="271287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65AE2-8B5B-4FC1-A0FA-D94189FDFD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D607B54-4063-4BA8-8F4C-5DF6D8B89BC6}"/>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6C958D76-BD14-4F24-B0FA-9AEFBAE7CDF4}"/>
              </a:ext>
            </a:extLst>
          </p:cNvPr>
          <p:cNvPicPr>
            <a:picLocks noChangeAspect="1"/>
          </p:cNvPicPr>
          <p:nvPr/>
        </p:nvPicPr>
        <p:blipFill>
          <a:blip r:embed="rId2"/>
          <a:stretch>
            <a:fillRect/>
          </a:stretch>
        </p:blipFill>
        <p:spPr>
          <a:xfrm>
            <a:off x="0" y="0"/>
            <a:ext cx="12192000" cy="6857887"/>
          </a:xfrm>
          <a:prstGeom prst="rect">
            <a:avLst/>
          </a:prstGeom>
        </p:spPr>
      </p:pic>
      <p:pic>
        <p:nvPicPr>
          <p:cNvPr id="5" name="Imagen 4">
            <a:extLst>
              <a:ext uri="{FF2B5EF4-FFF2-40B4-BE49-F238E27FC236}">
                <a16:creationId xmlns:a16="http://schemas.microsoft.com/office/drawing/2014/main" id="{A8605FDD-1BBD-4515-A328-1B9F443558D6}"/>
              </a:ext>
            </a:extLst>
          </p:cNvPr>
          <p:cNvPicPr>
            <a:picLocks noChangeAspect="1"/>
          </p:cNvPicPr>
          <p:nvPr/>
        </p:nvPicPr>
        <p:blipFill>
          <a:blip r:embed="rId3"/>
          <a:stretch>
            <a:fillRect/>
          </a:stretch>
        </p:blipFill>
        <p:spPr>
          <a:xfrm>
            <a:off x="7677150" y="147637"/>
            <a:ext cx="4362450" cy="523875"/>
          </a:xfrm>
          <a:prstGeom prst="rect">
            <a:avLst/>
          </a:prstGeom>
        </p:spPr>
      </p:pic>
      <p:sp>
        <p:nvSpPr>
          <p:cNvPr id="6" name="Título 1">
            <a:extLst>
              <a:ext uri="{FF2B5EF4-FFF2-40B4-BE49-F238E27FC236}">
                <a16:creationId xmlns:a16="http://schemas.microsoft.com/office/drawing/2014/main" id="{75CF6BCF-8B0F-4968-8C20-5439AC975710}"/>
              </a:ext>
            </a:extLst>
          </p:cNvPr>
          <p:cNvSpPr txBox="1">
            <a:spLocks/>
          </p:cNvSpPr>
          <p:nvPr/>
        </p:nvSpPr>
        <p:spPr>
          <a:xfrm>
            <a:off x="-17313" y="-2868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La nueva plantilla.</a:t>
            </a:r>
          </a:p>
        </p:txBody>
      </p:sp>
      <p:pic>
        <p:nvPicPr>
          <p:cNvPr id="8" name="Imagen 7">
            <a:extLst>
              <a:ext uri="{FF2B5EF4-FFF2-40B4-BE49-F238E27FC236}">
                <a16:creationId xmlns:a16="http://schemas.microsoft.com/office/drawing/2014/main" id="{01A70A3F-7DFB-4022-8B68-22BA3747B4AB}"/>
              </a:ext>
            </a:extLst>
          </p:cNvPr>
          <p:cNvPicPr>
            <a:picLocks noChangeAspect="1"/>
          </p:cNvPicPr>
          <p:nvPr/>
        </p:nvPicPr>
        <p:blipFill rotWithShape="1">
          <a:blip r:embed="rId4"/>
          <a:srcRect l="16986" t="20657" r="5036" b="22731"/>
          <a:stretch/>
        </p:blipFill>
        <p:spPr>
          <a:xfrm>
            <a:off x="578224" y="2326341"/>
            <a:ext cx="4854388" cy="25517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id="{6A3B5EB1-5486-48A2-91E8-BC699B1B1F94}"/>
              </a:ext>
            </a:extLst>
          </p:cNvPr>
          <p:cNvPicPr>
            <a:picLocks noChangeAspect="1"/>
          </p:cNvPicPr>
          <p:nvPr/>
        </p:nvPicPr>
        <p:blipFill rotWithShape="1">
          <a:blip r:embed="rId5"/>
          <a:srcRect l="17206" t="18023" r="4671" b="22732"/>
          <a:stretch/>
        </p:blipFill>
        <p:spPr>
          <a:xfrm>
            <a:off x="6468035" y="2326341"/>
            <a:ext cx="4750678" cy="25517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Rectángulo: esquinas redondeadas 10">
            <a:extLst>
              <a:ext uri="{FF2B5EF4-FFF2-40B4-BE49-F238E27FC236}">
                <a16:creationId xmlns:a16="http://schemas.microsoft.com/office/drawing/2014/main" id="{DEB48DC7-A087-41C0-A660-8850C7A861D1}"/>
              </a:ext>
            </a:extLst>
          </p:cNvPr>
          <p:cNvSpPr/>
          <p:nvPr/>
        </p:nvSpPr>
        <p:spPr>
          <a:xfrm>
            <a:off x="1698810" y="930195"/>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En esta sección podremos colocar la guía de estudio y colocar los enlaces de los videos de las clases impartidas.</a:t>
            </a:r>
            <a:endParaRPr lang="es-ES" b="1" dirty="0">
              <a:solidFill>
                <a:schemeClr val="tx1"/>
              </a:solidFill>
              <a:latin typeface="+mj-lt"/>
            </a:endParaRPr>
          </a:p>
        </p:txBody>
      </p:sp>
    </p:spTree>
    <p:extLst>
      <p:ext uri="{BB962C8B-B14F-4D97-AF65-F5344CB8AC3E}">
        <p14:creationId xmlns:p14="http://schemas.microsoft.com/office/powerpoint/2010/main" val="422436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3FEE3-1AC7-4055-B374-6A90AE3DBCB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F5FB7C9-2439-400F-97A1-E1CFF9EC6F25}"/>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6CD76BD2-ECE9-421D-95D8-561DA46BF411}"/>
              </a:ext>
            </a:extLst>
          </p:cNvPr>
          <p:cNvPicPr>
            <a:picLocks noChangeAspect="1"/>
          </p:cNvPicPr>
          <p:nvPr/>
        </p:nvPicPr>
        <p:blipFill>
          <a:blip r:embed="rId2"/>
          <a:stretch>
            <a:fillRect/>
          </a:stretch>
        </p:blipFill>
        <p:spPr>
          <a:xfrm>
            <a:off x="0" y="113"/>
            <a:ext cx="12192000" cy="6857887"/>
          </a:xfrm>
          <a:prstGeom prst="rect">
            <a:avLst/>
          </a:prstGeom>
        </p:spPr>
      </p:pic>
      <p:pic>
        <p:nvPicPr>
          <p:cNvPr id="5" name="Imagen 4">
            <a:extLst>
              <a:ext uri="{FF2B5EF4-FFF2-40B4-BE49-F238E27FC236}">
                <a16:creationId xmlns:a16="http://schemas.microsoft.com/office/drawing/2014/main" id="{4243AF22-95E3-4DDE-8C98-777624A9B8F9}"/>
              </a:ext>
            </a:extLst>
          </p:cNvPr>
          <p:cNvPicPr>
            <a:picLocks noChangeAspect="1"/>
          </p:cNvPicPr>
          <p:nvPr/>
        </p:nvPicPr>
        <p:blipFill>
          <a:blip r:embed="rId3"/>
          <a:stretch>
            <a:fillRect/>
          </a:stretch>
        </p:blipFill>
        <p:spPr>
          <a:xfrm>
            <a:off x="7677150" y="147637"/>
            <a:ext cx="4362450" cy="523875"/>
          </a:xfrm>
          <a:prstGeom prst="rect">
            <a:avLst/>
          </a:prstGeom>
        </p:spPr>
      </p:pic>
      <p:sp>
        <p:nvSpPr>
          <p:cNvPr id="6" name="Título 1">
            <a:extLst>
              <a:ext uri="{FF2B5EF4-FFF2-40B4-BE49-F238E27FC236}">
                <a16:creationId xmlns:a16="http://schemas.microsoft.com/office/drawing/2014/main" id="{491C9087-0B7D-4E41-A7DE-BEF612990BAD}"/>
              </a:ext>
            </a:extLst>
          </p:cNvPr>
          <p:cNvSpPr txBox="1">
            <a:spLocks/>
          </p:cNvSpPr>
          <p:nvPr/>
        </p:nvSpPr>
        <p:spPr>
          <a:xfrm>
            <a:off x="-17313" y="-2868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La nueva plantilla.</a:t>
            </a:r>
          </a:p>
        </p:txBody>
      </p:sp>
      <p:pic>
        <p:nvPicPr>
          <p:cNvPr id="8" name="Imagen 7">
            <a:extLst>
              <a:ext uri="{FF2B5EF4-FFF2-40B4-BE49-F238E27FC236}">
                <a16:creationId xmlns:a16="http://schemas.microsoft.com/office/drawing/2014/main" id="{FF40CCB3-C8F4-45B8-8780-3448ADF6ACE4}"/>
              </a:ext>
            </a:extLst>
          </p:cNvPr>
          <p:cNvPicPr>
            <a:picLocks noChangeAspect="1"/>
          </p:cNvPicPr>
          <p:nvPr/>
        </p:nvPicPr>
        <p:blipFill rotWithShape="1">
          <a:blip r:embed="rId4"/>
          <a:srcRect t="24841" r="6644" b="22107"/>
          <a:stretch/>
        </p:blipFill>
        <p:spPr>
          <a:xfrm>
            <a:off x="618565" y="2664051"/>
            <a:ext cx="5365376" cy="294742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ángulo: esquinas redondeadas 8">
            <a:extLst>
              <a:ext uri="{FF2B5EF4-FFF2-40B4-BE49-F238E27FC236}">
                <a16:creationId xmlns:a16="http://schemas.microsoft.com/office/drawing/2014/main" id="{EE4E4B4E-D207-4821-AB32-EC9232E45E95}"/>
              </a:ext>
            </a:extLst>
          </p:cNvPr>
          <p:cNvSpPr/>
          <p:nvPr/>
        </p:nvSpPr>
        <p:spPr>
          <a:xfrm>
            <a:off x="1698810" y="930195"/>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En la  sección Actividades Evaluativas colocaremos las evaluaciones y tareas asignadas en la unidad.</a:t>
            </a:r>
            <a:endParaRPr lang="es-ES" b="1" dirty="0">
              <a:solidFill>
                <a:schemeClr val="tx1"/>
              </a:solidFill>
              <a:latin typeface="+mj-lt"/>
            </a:endParaRPr>
          </a:p>
        </p:txBody>
      </p:sp>
      <p:pic>
        <p:nvPicPr>
          <p:cNvPr id="11" name="Imagen 10">
            <a:extLst>
              <a:ext uri="{FF2B5EF4-FFF2-40B4-BE49-F238E27FC236}">
                <a16:creationId xmlns:a16="http://schemas.microsoft.com/office/drawing/2014/main" id="{64FD722E-9B6C-4528-B8FF-67B4FD17FC60}"/>
              </a:ext>
            </a:extLst>
          </p:cNvPr>
          <p:cNvPicPr>
            <a:picLocks noChangeAspect="1"/>
          </p:cNvPicPr>
          <p:nvPr/>
        </p:nvPicPr>
        <p:blipFill rotWithShape="1">
          <a:blip r:embed="rId5"/>
          <a:srcRect t="27179" r="24448" b="6500"/>
          <a:stretch/>
        </p:blipFill>
        <p:spPr>
          <a:xfrm>
            <a:off x="6492004" y="2664050"/>
            <a:ext cx="4881282" cy="294742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Bocadillo: rectángulo 11">
            <a:extLst>
              <a:ext uri="{FF2B5EF4-FFF2-40B4-BE49-F238E27FC236}">
                <a16:creationId xmlns:a16="http://schemas.microsoft.com/office/drawing/2014/main" id="{C9680000-4BF0-46A8-A4B5-6BDE5E822318}"/>
              </a:ext>
            </a:extLst>
          </p:cNvPr>
          <p:cNvSpPr/>
          <p:nvPr/>
        </p:nvSpPr>
        <p:spPr>
          <a:xfrm>
            <a:off x="6492004" y="5154796"/>
            <a:ext cx="3129098" cy="1546018"/>
          </a:xfrm>
          <a:prstGeom prst="wedgeRectCallout">
            <a:avLst>
              <a:gd name="adj1" fmla="val 5218"/>
              <a:gd name="adj2" fmla="val -11181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IMPORTANTE: En la edición de la actividad, en la categoría “Calificación” podremos ubicar la actividad en la unidad o tema correspondiente, de esta manera quedara enlazada al libro de calificaciones.</a:t>
            </a:r>
          </a:p>
        </p:txBody>
      </p:sp>
    </p:spTree>
    <p:extLst>
      <p:ext uri="{BB962C8B-B14F-4D97-AF65-F5344CB8AC3E}">
        <p14:creationId xmlns:p14="http://schemas.microsoft.com/office/powerpoint/2010/main" val="199111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A161C-4D2B-4F74-9C04-9DAFEC00F15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625A34C-D7F0-4E8B-B8A2-B3424258059E}"/>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A7FEC1EA-0426-4CE9-8550-D5C0E25B985A}"/>
              </a:ext>
            </a:extLst>
          </p:cNvPr>
          <p:cNvPicPr>
            <a:picLocks noChangeAspect="1"/>
          </p:cNvPicPr>
          <p:nvPr/>
        </p:nvPicPr>
        <p:blipFill>
          <a:blip r:embed="rId2"/>
          <a:stretch>
            <a:fillRect/>
          </a:stretch>
        </p:blipFill>
        <p:spPr>
          <a:xfrm>
            <a:off x="0" y="113"/>
            <a:ext cx="12192000" cy="6857887"/>
          </a:xfrm>
          <a:prstGeom prst="rect">
            <a:avLst/>
          </a:prstGeom>
        </p:spPr>
      </p:pic>
      <p:pic>
        <p:nvPicPr>
          <p:cNvPr id="5" name="Imagen 4">
            <a:extLst>
              <a:ext uri="{FF2B5EF4-FFF2-40B4-BE49-F238E27FC236}">
                <a16:creationId xmlns:a16="http://schemas.microsoft.com/office/drawing/2014/main" id="{19AEC754-FCA5-40BA-915B-D42205E7079E}"/>
              </a:ext>
            </a:extLst>
          </p:cNvPr>
          <p:cNvPicPr>
            <a:picLocks noChangeAspect="1"/>
          </p:cNvPicPr>
          <p:nvPr/>
        </p:nvPicPr>
        <p:blipFill>
          <a:blip r:embed="rId3"/>
          <a:stretch>
            <a:fillRect/>
          </a:stretch>
        </p:blipFill>
        <p:spPr>
          <a:xfrm>
            <a:off x="7677150" y="147637"/>
            <a:ext cx="4362450" cy="523875"/>
          </a:xfrm>
          <a:prstGeom prst="rect">
            <a:avLst/>
          </a:prstGeom>
        </p:spPr>
      </p:pic>
      <p:sp>
        <p:nvSpPr>
          <p:cNvPr id="6" name="Título 1">
            <a:extLst>
              <a:ext uri="{FF2B5EF4-FFF2-40B4-BE49-F238E27FC236}">
                <a16:creationId xmlns:a16="http://schemas.microsoft.com/office/drawing/2014/main" id="{75440A9D-E51A-452D-9325-F01F9A7858CA}"/>
              </a:ext>
            </a:extLst>
          </p:cNvPr>
          <p:cNvSpPr txBox="1">
            <a:spLocks/>
          </p:cNvSpPr>
          <p:nvPr/>
        </p:nvSpPr>
        <p:spPr>
          <a:xfrm>
            <a:off x="-17313" y="-2868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La nueva plantilla.</a:t>
            </a:r>
          </a:p>
        </p:txBody>
      </p:sp>
      <p:pic>
        <p:nvPicPr>
          <p:cNvPr id="8" name="Imagen 7">
            <a:extLst>
              <a:ext uri="{FF2B5EF4-FFF2-40B4-BE49-F238E27FC236}">
                <a16:creationId xmlns:a16="http://schemas.microsoft.com/office/drawing/2014/main" id="{D228BDA0-441E-4148-9F59-6299A6A7B4B2}"/>
              </a:ext>
            </a:extLst>
          </p:cNvPr>
          <p:cNvPicPr>
            <a:picLocks noChangeAspect="1"/>
          </p:cNvPicPr>
          <p:nvPr/>
        </p:nvPicPr>
        <p:blipFill rotWithShape="1">
          <a:blip r:embed="rId4"/>
          <a:srcRect t="41957" r="21912" b="14552"/>
          <a:stretch/>
        </p:blipFill>
        <p:spPr>
          <a:xfrm>
            <a:off x="1573306" y="2392354"/>
            <a:ext cx="9520518" cy="298112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ángulo: esquinas redondeadas 8">
            <a:extLst>
              <a:ext uri="{FF2B5EF4-FFF2-40B4-BE49-F238E27FC236}">
                <a16:creationId xmlns:a16="http://schemas.microsoft.com/office/drawing/2014/main" id="{1AFAC51A-4821-480F-95A8-9F2E9A275C33}"/>
              </a:ext>
            </a:extLst>
          </p:cNvPr>
          <p:cNvSpPr/>
          <p:nvPr/>
        </p:nvSpPr>
        <p:spPr>
          <a:xfrm>
            <a:off x="1698810" y="930195"/>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Al final podremos colocar toda la bibliografía utilizada, de la misma manera se encontraran  también los archivos procedentes de la importación los cuales debemos ubicar en sus respectivas secciones y ocultarlos según sea necesario.</a:t>
            </a:r>
            <a:endParaRPr lang="es-ES" b="1" dirty="0">
              <a:solidFill>
                <a:schemeClr val="tx1"/>
              </a:solidFill>
              <a:latin typeface="+mj-lt"/>
            </a:endParaRPr>
          </a:p>
        </p:txBody>
      </p:sp>
    </p:spTree>
    <p:extLst>
      <p:ext uri="{BB962C8B-B14F-4D97-AF65-F5344CB8AC3E}">
        <p14:creationId xmlns:p14="http://schemas.microsoft.com/office/powerpoint/2010/main" val="231492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75659F-E8EF-4CF4-B128-7BF48C1BC15A}"/>
              </a:ext>
            </a:extLst>
          </p:cNvPr>
          <p:cNvPicPr>
            <a:picLocks noChangeAspect="1"/>
          </p:cNvPicPr>
          <p:nvPr/>
        </p:nvPicPr>
        <p:blipFill>
          <a:blip r:embed="rId2"/>
          <a:stretch>
            <a:fillRect/>
          </a:stretch>
        </p:blipFill>
        <p:spPr>
          <a:xfrm>
            <a:off x="-109538" y="-690563"/>
            <a:ext cx="12411075" cy="8181975"/>
          </a:xfrm>
          <a:prstGeom prst="rect">
            <a:avLst/>
          </a:prstGeom>
        </p:spPr>
      </p:pic>
      <p:sp>
        <p:nvSpPr>
          <p:cNvPr id="7" name="Título 1">
            <a:extLst>
              <a:ext uri="{FF2B5EF4-FFF2-40B4-BE49-F238E27FC236}">
                <a16:creationId xmlns:a16="http://schemas.microsoft.com/office/drawing/2014/main" id="{7F4DFE08-0F0B-43E2-AD9D-D94A4972291F}"/>
              </a:ext>
            </a:extLst>
          </p:cNvPr>
          <p:cNvSpPr txBox="1">
            <a:spLocks/>
          </p:cNvSpPr>
          <p:nvPr/>
        </p:nvSpPr>
        <p:spPr>
          <a:xfrm>
            <a:off x="810001" y="1449147"/>
            <a:ext cx="10572000" cy="2971051"/>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MUCHAS GRACIAS.</a:t>
            </a:r>
          </a:p>
        </p:txBody>
      </p:sp>
      <p:sp>
        <p:nvSpPr>
          <p:cNvPr id="8" name="Subtítulo 2">
            <a:extLst>
              <a:ext uri="{FF2B5EF4-FFF2-40B4-BE49-F238E27FC236}">
                <a16:creationId xmlns:a16="http://schemas.microsoft.com/office/drawing/2014/main" id="{17D81BC9-402B-4210-8A89-9A1A2E553FCD}"/>
              </a:ext>
            </a:extLst>
          </p:cNvPr>
          <p:cNvSpPr txBox="1">
            <a:spLocks/>
          </p:cNvSpPr>
          <p:nvPr/>
        </p:nvSpPr>
        <p:spPr>
          <a:xfrm>
            <a:off x="810001" y="5280847"/>
            <a:ext cx="10572000" cy="43497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s-ES"/>
              <a:t>CESDEL</a:t>
            </a:r>
            <a:endParaRPr lang="es-ES" dirty="0"/>
          </a:p>
        </p:txBody>
      </p:sp>
    </p:spTree>
    <p:extLst>
      <p:ext uri="{BB962C8B-B14F-4D97-AF65-F5344CB8AC3E}">
        <p14:creationId xmlns:p14="http://schemas.microsoft.com/office/powerpoint/2010/main" val="202526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B0425A8-4978-4681-A555-A2B07DEA25F5}"/>
              </a:ext>
            </a:extLst>
          </p:cNvPr>
          <p:cNvPicPr>
            <a:picLocks noChangeAspect="1"/>
          </p:cNvPicPr>
          <p:nvPr/>
        </p:nvPicPr>
        <p:blipFill>
          <a:blip r:embed="rId2"/>
          <a:stretch>
            <a:fillRect/>
          </a:stretch>
        </p:blipFill>
        <p:spPr>
          <a:xfrm>
            <a:off x="0" y="0"/>
            <a:ext cx="12192000" cy="6857887"/>
          </a:xfrm>
          <a:prstGeom prst="rect">
            <a:avLst/>
          </a:prstGeom>
        </p:spPr>
      </p:pic>
      <p:sp>
        <p:nvSpPr>
          <p:cNvPr id="2" name="Título 1">
            <a:extLst>
              <a:ext uri="{FF2B5EF4-FFF2-40B4-BE49-F238E27FC236}">
                <a16:creationId xmlns:a16="http://schemas.microsoft.com/office/drawing/2014/main" id="{236143A9-DC24-4E37-ACCA-86FE79EBEAD7}"/>
              </a:ext>
            </a:extLst>
          </p:cNvPr>
          <p:cNvSpPr>
            <a:spLocks noGrp="1"/>
          </p:cNvSpPr>
          <p:nvPr>
            <p:ph type="title"/>
          </p:nvPr>
        </p:nvSpPr>
        <p:spPr>
          <a:xfrm>
            <a:off x="331030" y="-191441"/>
            <a:ext cx="9555997" cy="970450"/>
          </a:xfrm>
        </p:spPr>
        <p:txBody>
          <a:bodyPr/>
          <a:lstStyle/>
          <a:p>
            <a:r>
              <a:rPr lang="es-ES" sz="2800" dirty="0">
                <a:solidFill>
                  <a:schemeClr val="accent1">
                    <a:lumMod val="75000"/>
                  </a:schemeClr>
                </a:solidFill>
              </a:rPr>
              <a:t>Paso 1: Procedimiento de Importación.</a:t>
            </a:r>
          </a:p>
        </p:txBody>
      </p:sp>
      <p:pic>
        <p:nvPicPr>
          <p:cNvPr id="5" name="Imagen 4">
            <a:extLst>
              <a:ext uri="{FF2B5EF4-FFF2-40B4-BE49-F238E27FC236}">
                <a16:creationId xmlns:a16="http://schemas.microsoft.com/office/drawing/2014/main" id="{19EAD307-E704-444A-B83D-4D3AA0960C0D}"/>
              </a:ext>
            </a:extLst>
          </p:cNvPr>
          <p:cNvPicPr>
            <a:picLocks noChangeAspect="1"/>
          </p:cNvPicPr>
          <p:nvPr/>
        </p:nvPicPr>
        <p:blipFill rotWithShape="1">
          <a:blip r:embed="rId3"/>
          <a:srcRect t="13315" r="20809" b="6500"/>
          <a:stretch/>
        </p:blipFill>
        <p:spPr>
          <a:xfrm>
            <a:off x="810000" y="2856264"/>
            <a:ext cx="4760685" cy="33431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Bocadillo: rectángulo 7">
            <a:extLst>
              <a:ext uri="{FF2B5EF4-FFF2-40B4-BE49-F238E27FC236}">
                <a16:creationId xmlns:a16="http://schemas.microsoft.com/office/drawing/2014/main" id="{3797B116-B1BC-4517-AF0D-412E6C73169D}"/>
              </a:ext>
            </a:extLst>
          </p:cNvPr>
          <p:cNvSpPr/>
          <p:nvPr/>
        </p:nvSpPr>
        <p:spPr>
          <a:xfrm>
            <a:off x="154755" y="1885814"/>
            <a:ext cx="1494971" cy="1105008"/>
          </a:xfrm>
          <a:prstGeom prst="wedgeRectCallout">
            <a:avLst>
              <a:gd name="adj1" fmla="val 26740"/>
              <a:gd name="adj2" fmla="val 6399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1.-Verificamos que es el curso que va a recibir la importación. </a:t>
            </a:r>
          </a:p>
        </p:txBody>
      </p:sp>
      <p:sp>
        <p:nvSpPr>
          <p:cNvPr id="9" name="Bocadillo: rectángulo 8">
            <a:extLst>
              <a:ext uri="{FF2B5EF4-FFF2-40B4-BE49-F238E27FC236}">
                <a16:creationId xmlns:a16="http://schemas.microsoft.com/office/drawing/2014/main" id="{EBD7415A-68FD-46FD-A781-A3B7D94803CD}"/>
              </a:ext>
            </a:extLst>
          </p:cNvPr>
          <p:cNvSpPr/>
          <p:nvPr/>
        </p:nvSpPr>
        <p:spPr>
          <a:xfrm>
            <a:off x="2700358" y="1903941"/>
            <a:ext cx="1494971" cy="970450"/>
          </a:xfrm>
          <a:prstGeom prst="wedgeRectCallout">
            <a:avLst>
              <a:gd name="adj1" fmla="val -53842"/>
              <a:gd name="adj2" fmla="val 62500"/>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2.-Damos clic en gestión de curso.</a:t>
            </a:r>
          </a:p>
        </p:txBody>
      </p:sp>
      <p:pic>
        <p:nvPicPr>
          <p:cNvPr id="10" name="Imagen 9">
            <a:extLst>
              <a:ext uri="{FF2B5EF4-FFF2-40B4-BE49-F238E27FC236}">
                <a16:creationId xmlns:a16="http://schemas.microsoft.com/office/drawing/2014/main" id="{C0B34267-BC21-48C8-8963-F3D3200A4495}"/>
              </a:ext>
            </a:extLst>
          </p:cNvPr>
          <p:cNvPicPr>
            <a:picLocks noChangeAspect="1"/>
          </p:cNvPicPr>
          <p:nvPr/>
        </p:nvPicPr>
        <p:blipFill rotWithShape="1">
          <a:blip r:embed="rId4"/>
          <a:srcRect l="15357" t="17339" r="15595" b="10245"/>
          <a:stretch/>
        </p:blipFill>
        <p:spPr>
          <a:xfrm>
            <a:off x="6621317" y="2856263"/>
            <a:ext cx="4760685" cy="33431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Bocadillo: rectángulo 11">
            <a:extLst>
              <a:ext uri="{FF2B5EF4-FFF2-40B4-BE49-F238E27FC236}">
                <a16:creationId xmlns:a16="http://schemas.microsoft.com/office/drawing/2014/main" id="{1EEF9374-EFAD-4385-9322-BC5968BE55B3}"/>
              </a:ext>
            </a:extLst>
          </p:cNvPr>
          <p:cNvSpPr/>
          <p:nvPr/>
        </p:nvSpPr>
        <p:spPr>
          <a:xfrm>
            <a:off x="9887029" y="4257788"/>
            <a:ext cx="1494971" cy="970450"/>
          </a:xfrm>
          <a:prstGeom prst="wedgeRectCallout">
            <a:avLst>
              <a:gd name="adj1" fmla="val -53842"/>
              <a:gd name="adj2" fmla="val 625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3.-Damos clic importar.</a:t>
            </a:r>
          </a:p>
        </p:txBody>
      </p:sp>
      <p:pic>
        <p:nvPicPr>
          <p:cNvPr id="14" name="Imagen 13">
            <a:extLst>
              <a:ext uri="{FF2B5EF4-FFF2-40B4-BE49-F238E27FC236}">
                <a16:creationId xmlns:a16="http://schemas.microsoft.com/office/drawing/2014/main" id="{918A25F5-02F6-470B-BD05-67143D99E4E1}"/>
              </a:ext>
            </a:extLst>
          </p:cNvPr>
          <p:cNvPicPr>
            <a:picLocks noChangeAspect="1"/>
          </p:cNvPicPr>
          <p:nvPr/>
        </p:nvPicPr>
        <p:blipFill>
          <a:blip r:embed="rId5"/>
          <a:stretch>
            <a:fillRect/>
          </a:stretch>
        </p:blipFill>
        <p:spPr>
          <a:xfrm>
            <a:off x="7677150" y="147637"/>
            <a:ext cx="4362450" cy="523875"/>
          </a:xfrm>
          <a:prstGeom prst="rect">
            <a:avLst/>
          </a:prstGeom>
        </p:spPr>
      </p:pic>
      <p:sp>
        <p:nvSpPr>
          <p:cNvPr id="3" name="Rectángulo: esquinas redondeadas 2">
            <a:extLst>
              <a:ext uri="{FF2B5EF4-FFF2-40B4-BE49-F238E27FC236}">
                <a16:creationId xmlns:a16="http://schemas.microsoft.com/office/drawing/2014/main" id="{A9CF3DDF-198E-48C0-95AE-709D7D6A0128}"/>
              </a:ext>
            </a:extLst>
          </p:cNvPr>
          <p:cNvSpPr/>
          <p:nvPr/>
        </p:nvSpPr>
        <p:spPr>
          <a:xfrm>
            <a:off x="3106271" y="995081"/>
            <a:ext cx="6118411" cy="8629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Para pasar contenidos de un curso en Moodle a otro curso en Moodle se recomienda seguir los siguientes pasos.</a:t>
            </a:r>
            <a:endParaRPr lang="es-ES" b="1" dirty="0">
              <a:solidFill>
                <a:schemeClr val="tx1"/>
              </a:solidFill>
              <a:latin typeface="+mj-lt"/>
            </a:endParaRPr>
          </a:p>
        </p:txBody>
      </p:sp>
    </p:spTree>
    <p:extLst>
      <p:ext uri="{BB962C8B-B14F-4D97-AF65-F5344CB8AC3E}">
        <p14:creationId xmlns:p14="http://schemas.microsoft.com/office/powerpoint/2010/main" val="103184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04CACB8F-AE13-484C-8188-AA799980B1C6}"/>
              </a:ext>
            </a:extLst>
          </p:cNvPr>
          <p:cNvPicPr>
            <a:picLocks noChangeAspect="1"/>
          </p:cNvPicPr>
          <p:nvPr/>
        </p:nvPicPr>
        <p:blipFill>
          <a:blip r:embed="rId2"/>
          <a:stretch>
            <a:fillRect/>
          </a:stretch>
        </p:blipFill>
        <p:spPr>
          <a:xfrm>
            <a:off x="0" y="0"/>
            <a:ext cx="12192000" cy="6857887"/>
          </a:xfrm>
          <a:prstGeom prst="rect">
            <a:avLst/>
          </a:prstGeom>
        </p:spPr>
      </p:pic>
      <p:sp>
        <p:nvSpPr>
          <p:cNvPr id="2" name="Título 1">
            <a:extLst>
              <a:ext uri="{FF2B5EF4-FFF2-40B4-BE49-F238E27FC236}">
                <a16:creationId xmlns:a16="http://schemas.microsoft.com/office/drawing/2014/main" id="{25628993-AE4F-42D0-811B-8CAFA59192D1}"/>
              </a:ext>
            </a:extLst>
          </p:cNvPr>
          <p:cNvSpPr>
            <a:spLocks noGrp="1"/>
          </p:cNvSpPr>
          <p:nvPr>
            <p:ph type="title"/>
          </p:nvPr>
        </p:nvSpPr>
        <p:spPr>
          <a:xfrm>
            <a:off x="142344" y="-147897"/>
            <a:ext cx="10571998" cy="970450"/>
          </a:xfrm>
        </p:spPr>
        <p:txBody>
          <a:bodyPr/>
          <a:lstStyle/>
          <a:p>
            <a:r>
              <a:rPr lang="es-ES" sz="2800" dirty="0">
                <a:solidFill>
                  <a:schemeClr val="accent1">
                    <a:lumMod val="75000"/>
                  </a:schemeClr>
                </a:solidFill>
              </a:rPr>
              <a:t>Paso 1: Procedimiento de Importación.</a:t>
            </a:r>
          </a:p>
        </p:txBody>
      </p:sp>
      <p:pic>
        <p:nvPicPr>
          <p:cNvPr id="14" name="Imagen 13">
            <a:extLst>
              <a:ext uri="{FF2B5EF4-FFF2-40B4-BE49-F238E27FC236}">
                <a16:creationId xmlns:a16="http://schemas.microsoft.com/office/drawing/2014/main" id="{C47775BB-34A5-4C41-A6D5-F958741227ED}"/>
              </a:ext>
            </a:extLst>
          </p:cNvPr>
          <p:cNvPicPr>
            <a:picLocks noChangeAspect="1"/>
          </p:cNvPicPr>
          <p:nvPr/>
        </p:nvPicPr>
        <p:blipFill>
          <a:blip r:embed="rId3"/>
          <a:stretch>
            <a:fillRect/>
          </a:stretch>
        </p:blipFill>
        <p:spPr>
          <a:xfrm>
            <a:off x="7677150" y="147637"/>
            <a:ext cx="4362450" cy="523875"/>
          </a:xfrm>
          <a:prstGeom prst="rect">
            <a:avLst/>
          </a:prstGeom>
        </p:spPr>
      </p:pic>
      <p:pic>
        <p:nvPicPr>
          <p:cNvPr id="4" name="Imagen 3">
            <a:extLst>
              <a:ext uri="{FF2B5EF4-FFF2-40B4-BE49-F238E27FC236}">
                <a16:creationId xmlns:a16="http://schemas.microsoft.com/office/drawing/2014/main" id="{27EF0C45-46FA-4788-A213-0DE2398BD1E9}"/>
              </a:ext>
            </a:extLst>
          </p:cNvPr>
          <p:cNvPicPr>
            <a:picLocks noChangeAspect="1"/>
          </p:cNvPicPr>
          <p:nvPr/>
        </p:nvPicPr>
        <p:blipFill rotWithShape="1">
          <a:blip r:embed="rId4"/>
          <a:srcRect l="12794" t="14130" r="10220" b="6656"/>
          <a:stretch/>
        </p:blipFill>
        <p:spPr>
          <a:xfrm>
            <a:off x="1112345" y="2507983"/>
            <a:ext cx="4535928" cy="262405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Bocadillo: rectángulo 7">
            <a:extLst>
              <a:ext uri="{FF2B5EF4-FFF2-40B4-BE49-F238E27FC236}">
                <a16:creationId xmlns:a16="http://schemas.microsoft.com/office/drawing/2014/main" id="{0EAAE145-BACE-4BF1-AE42-F83C33D10AA5}"/>
              </a:ext>
            </a:extLst>
          </p:cNvPr>
          <p:cNvSpPr/>
          <p:nvPr/>
        </p:nvSpPr>
        <p:spPr>
          <a:xfrm>
            <a:off x="376519" y="2371953"/>
            <a:ext cx="2035602" cy="1823529"/>
          </a:xfrm>
          <a:prstGeom prst="wedgeRectCallout">
            <a:avLst>
              <a:gd name="adj1" fmla="val 55866"/>
              <a:gd name="adj2" fmla="val 5801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4.- Acá colocaremos el nombre del curso que queremos importar a nuestra nueva plantilla y presionamos buscar.</a:t>
            </a:r>
          </a:p>
        </p:txBody>
      </p:sp>
      <p:pic>
        <p:nvPicPr>
          <p:cNvPr id="6" name="Imagen 5">
            <a:extLst>
              <a:ext uri="{FF2B5EF4-FFF2-40B4-BE49-F238E27FC236}">
                <a16:creationId xmlns:a16="http://schemas.microsoft.com/office/drawing/2014/main" id="{F5AB0176-EFA3-4B18-BEED-09C29BFF9F06}"/>
              </a:ext>
            </a:extLst>
          </p:cNvPr>
          <p:cNvPicPr>
            <a:picLocks noChangeAspect="1"/>
          </p:cNvPicPr>
          <p:nvPr/>
        </p:nvPicPr>
        <p:blipFill rotWithShape="1">
          <a:blip r:embed="rId5"/>
          <a:srcRect l="1168" t="14491" r="4485" b="15473"/>
          <a:stretch/>
        </p:blipFill>
        <p:spPr>
          <a:xfrm>
            <a:off x="6543727" y="2371953"/>
            <a:ext cx="4535928" cy="27600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Bocadillo: rectángulo 10">
            <a:extLst>
              <a:ext uri="{FF2B5EF4-FFF2-40B4-BE49-F238E27FC236}">
                <a16:creationId xmlns:a16="http://schemas.microsoft.com/office/drawing/2014/main" id="{02D3E1D2-EEDD-4590-857C-19B0A5C55578}"/>
              </a:ext>
            </a:extLst>
          </p:cNvPr>
          <p:cNvSpPr/>
          <p:nvPr/>
        </p:nvSpPr>
        <p:spPr>
          <a:xfrm>
            <a:off x="5782236" y="2522994"/>
            <a:ext cx="2339788" cy="1511124"/>
          </a:xfrm>
          <a:prstGeom prst="wedgeRectCallout">
            <a:avLst>
              <a:gd name="adj1" fmla="val 55866"/>
              <a:gd name="adj2" fmla="val 5801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5.- Acá seleccionamos el curso que deseamos importa.</a:t>
            </a:r>
          </a:p>
          <a:p>
            <a:pPr algn="ctr"/>
            <a:r>
              <a:rPr lang="es-ES" sz="1400" b="1" dirty="0"/>
              <a:t>NOTA: Debemos verificar que sea el curso del periodo correcto. </a:t>
            </a:r>
          </a:p>
        </p:txBody>
      </p:sp>
      <p:sp>
        <p:nvSpPr>
          <p:cNvPr id="15" name="Rectángulo: esquinas redondeadas 14">
            <a:extLst>
              <a:ext uri="{FF2B5EF4-FFF2-40B4-BE49-F238E27FC236}">
                <a16:creationId xmlns:a16="http://schemas.microsoft.com/office/drawing/2014/main" id="{9939DF73-94A6-4AA1-B04B-4F5F0634F755}"/>
              </a:ext>
            </a:extLst>
          </p:cNvPr>
          <p:cNvSpPr/>
          <p:nvPr/>
        </p:nvSpPr>
        <p:spPr>
          <a:xfrm>
            <a:off x="1613647" y="995081"/>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Seguidamente, hay que seleccionar el nuevo curso Moodle desde el que importar los datos del listado de cursos que tiene abiertos el usuario. En el caso de que este curso no aparezca porque el listado es muy extenso, se puede buscar en el campo de texto debajo de este listado</a:t>
            </a:r>
            <a:endParaRPr lang="es-ES" b="1" dirty="0">
              <a:solidFill>
                <a:schemeClr val="tx1"/>
              </a:solidFill>
              <a:latin typeface="+mj-lt"/>
            </a:endParaRPr>
          </a:p>
        </p:txBody>
      </p:sp>
    </p:spTree>
    <p:extLst>
      <p:ext uri="{BB962C8B-B14F-4D97-AF65-F5344CB8AC3E}">
        <p14:creationId xmlns:p14="http://schemas.microsoft.com/office/powerpoint/2010/main" val="64326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6842128-E87B-4590-B74F-D42FCAED2592}"/>
              </a:ext>
            </a:extLst>
          </p:cNvPr>
          <p:cNvPicPr>
            <a:picLocks noChangeAspect="1"/>
          </p:cNvPicPr>
          <p:nvPr/>
        </p:nvPicPr>
        <p:blipFill>
          <a:blip r:embed="rId2"/>
          <a:stretch>
            <a:fillRect/>
          </a:stretch>
        </p:blipFill>
        <p:spPr>
          <a:xfrm>
            <a:off x="0" y="0"/>
            <a:ext cx="12192000" cy="6857887"/>
          </a:xfrm>
          <a:prstGeom prst="rect">
            <a:avLst/>
          </a:prstGeom>
        </p:spPr>
      </p:pic>
      <p:sp>
        <p:nvSpPr>
          <p:cNvPr id="14" name="Título 1">
            <a:extLst>
              <a:ext uri="{FF2B5EF4-FFF2-40B4-BE49-F238E27FC236}">
                <a16:creationId xmlns:a16="http://schemas.microsoft.com/office/drawing/2014/main" id="{97AF344B-B825-4109-8073-BF8E9BACB49E}"/>
              </a:ext>
            </a:extLst>
          </p:cNvPr>
          <p:cNvSpPr txBox="1">
            <a:spLocks/>
          </p:cNvSpPr>
          <p:nvPr/>
        </p:nvSpPr>
        <p:spPr>
          <a:xfrm>
            <a:off x="331030" y="-191441"/>
            <a:ext cx="9555997"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Paso 1: Procedimiento de Importación.</a:t>
            </a:r>
          </a:p>
        </p:txBody>
      </p:sp>
      <p:pic>
        <p:nvPicPr>
          <p:cNvPr id="16" name="Imagen 15">
            <a:extLst>
              <a:ext uri="{FF2B5EF4-FFF2-40B4-BE49-F238E27FC236}">
                <a16:creationId xmlns:a16="http://schemas.microsoft.com/office/drawing/2014/main" id="{D279FB3A-6705-446B-9666-3A38F51449E1}"/>
              </a:ext>
            </a:extLst>
          </p:cNvPr>
          <p:cNvPicPr>
            <a:picLocks noChangeAspect="1"/>
          </p:cNvPicPr>
          <p:nvPr/>
        </p:nvPicPr>
        <p:blipFill>
          <a:blip r:embed="rId3"/>
          <a:stretch>
            <a:fillRect/>
          </a:stretch>
        </p:blipFill>
        <p:spPr>
          <a:xfrm>
            <a:off x="7677150" y="147637"/>
            <a:ext cx="4362450" cy="523875"/>
          </a:xfrm>
          <a:prstGeom prst="rect">
            <a:avLst/>
          </a:prstGeom>
        </p:spPr>
      </p:pic>
      <p:pic>
        <p:nvPicPr>
          <p:cNvPr id="3" name="Imagen 2">
            <a:extLst>
              <a:ext uri="{FF2B5EF4-FFF2-40B4-BE49-F238E27FC236}">
                <a16:creationId xmlns:a16="http://schemas.microsoft.com/office/drawing/2014/main" id="{2CA5E3EA-9473-4086-9DE9-D29E258D4E4F}"/>
              </a:ext>
            </a:extLst>
          </p:cNvPr>
          <p:cNvPicPr>
            <a:picLocks noChangeAspect="1"/>
          </p:cNvPicPr>
          <p:nvPr/>
        </p:nvPicPr>
        <p:blipFill rotWithShape="1">
          <a:blip r:embed="rId4"/>
          <a:srcRect l="22684" t="26879" r="25147" b="7402"/>
          <a:stretch/>
        </p:blipFill>
        <p:spPr>
          <a:xfrm>
            <a:off x="924428" y="2354848"/>
            <a:ext cx="5086407" cy="36024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Bocadillo: rectángulo 6">
            <a:extLst>
              <a:ext uri="{FF2B5EF4-FFF2-40B4-BE49-F238E27FC236}">
                <a16:creationId xmlns:a16="http://schemas.microsoft.com/office/drawing/2014/main" id="{1F12F538-C4DB-4B6F-BD14-AD05F4A5F3B6}"/>
              </a:ext>
            </a:extLst>
          </p:cNvPr>
          <p:cNvSpPr/>
          <p:nvPr/>
        </p:nvSpPr>
        <p:spPr>
          <a:xfrm>
            <a:off x="524435" y="3460035"/>
            <a:ext cx="1663547" cy="1327053"/>
          </a:xfrm>
          <a:prstGeom prst="wedgeRectCallout">
            <a:avLst>
              <a:gd name="adj1" fmla="val 61406"/>
              <a:gd name="adj2" fmla="val 3588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7.- Retiramos la marca de “Incluir grupos y agrupamientos”.</a:t>
            </a:r>
          </a:p>
        </p:txBody>
      </p:sp>
      <p:sp>
        <p:nvSpPr>
          <p:cNvPr id="12" name="Rectángulo: esquinas redondeadas 11">
            <a:extLst>
              <a:ext uri="{FF2B5EF4-FFF2-40B4-BE49-F238E27FC236}">
                <a16:creationId xmlns:a16="http://schemas.microsoft.com/office/drawing/2014/main" id="{A038AFB5-6957-4D36-8FFC-E424BB411B2D}"/>
              </a:ext>
            </a:extLst>
          </p:cNvPr>
          <p:cNvSpPr/>
          <p:nvPr/>
        </p:nvSpPr>
        <p:spPr>
          <a:xfrm>
            <a:off x="1613647" y="995081"/>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El proceso de importación está dividido en varios pasos. Primero se selecciona el tipo de información a importar. Nunca se podrá importar la información asociada a los usuarios:</a:t>
            </a:r>
            <a:endParaRPr lang="es-ES" b="1" dirty="0">
              <a:solidFill>
                <a:schemeClr val="tx1"/>
              </a:solidFill>
              <a:latin typeface="+mj-lt"/>
            </a:endParaRPr>
          </a:p>
        </p:txBody>
      </p:sp>
      <p:sp>
        <p:nvSpPr>
          <p:cNvPr id="11" name="Bocadillo: rectángulo 10">
            <a:extLst>
              <a:ext uri="{FF2B5EF4-FFF2-40B4-BE49-F238E27FC236}">
                <a16:creationId xmlns:a16="http://schemas.microsoft.com/office/drawing/2014/main" id="{B31C9D53-56B0-4932-B5CF-C74D4C474AFD}"/>
              </a:ext>
            </a:extLst>
          </p:cNvPr>
          <p:cNvSpPr/>
          <p:nvPr/>
        </p:nvSpPr>
        <p:spPr>
          <a:xfrm>
            <a:off x="3648507" y="4103191"/>
            <a:ext cx="1851339" cy="1327053"/>
          </a:xfrm>
          <a:prstGeom prst="wedgeRectCallout">
            <a:avLst>
              <a:gd name="adj1" fmla="val -50984"/>
              <a:gd name="adj2" fmla="val 6676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8.- Presionamos el botón “Saltar al ultimo paso”.</a:t>
            </a:r>
          </a:p>
        </p:txBody>
      </p:sp>
      <p:pic>
        <p:nvPicPr>
          <p:cNvPr id="5" name="Imagen 4">
            <a:extLst>
              <a:ext uri="{FF2B5EF4-FFF2-40B4-BE49-F238E27FC236}">
                <a16:creationId xmlns:a16="http://schemas.microsoft.com/office/drawing/2014/main" id="{6A20EE19-0DB0-41CC-AE68-E1A1221A0801}"/>
              </a:ext>
            </a:extLst>
          </p:cNvPr>
          <p:cNvPicPr>
            <a:picLocks noChangeAspect="1"/>
          </p:cNvPicPr>
          <p:nvPr/>
        </p:nvPicPr>
        <p:blipFill rotWithShape="1">
          <a:blip r:embed="rId5"/>
          <a:srcRect l="22248" t="34330" r="21620" b="20805"/>
          <a:stretch/>
        </p:blipFill>
        <p:spPr>
          <a:xfrm>
            <a:off x="6874765" y="3861675"/>
            <a:ext cx="4453304" cy="2001244"/>
          </a:xfrm>
          <a:prstGeom prst="rect">
            <a:avLst/>
          </a:prstGeom>
        </p:spPr>
      </p:pic>
      <p:sp>
        <p:nvSpPr>
          <p:cNvPr id="17" name="Bocadillo: rectángulo 16">
            <a:extLst>
              <a:ext uri="{FF2B5EF4-FFF2-40B4-BE49-F238E27FC236}">
                <a16:creationId xmlns:a16="http://schemas.microsoft.com/office/drawing/2014/main" id="{E759EEDE-1521-4162-9C95-4953631AB966}"/>
              </a:ext>
            </a:extLst>
          </p:cNvPr>
          <p:cNvSpPr/>
          <p:nvPr/>
        </p:nvSpPr>
        <p:spPr>
          <a:xfrm>
            <a:off x="7853082" y="2545143"/>
            <a:ext cx="3063217" cy="1327053"/>
          </a:xfrm>
          <a:prstGeom prst="wedgeRectCallout">
            <a:avLst>
              <a:gd name="adj1" fmla="val -25523"/>
              <a:gd name="adj2" fmla="val 6878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El proceso puede durar varios minutos después de los cuales se confirmará si se ha realizado con éxito.</a:t>
            </a:r>
          </a:p>
        </p:txBody>
      </p:sp>
    </p:spTree>
    <p:extLst>
      <p:ext uri="{BB962C8B-B14F-4D97-AF65-F5344CB8AC3E}">
        <p14:creationId xmlns:p14="http://schemas.microsoft.com/office/powerpoint/2010/main" val="111943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4AE186B-C693-44B7-BA3B-5224146793DB}"/>
              </a:ext>
            </a:extLst>
          </p:cNvPr>
          <p:cNvPicPr>
            <a:picLocks noChangeAspect="1"/>
          </p:cNvPicPr>
          <p:nvPr/>
        </p:nvPicPr>
        <p:blipFill>
          <a:blip r:embed="rId2"/>
          <a:stretch>
            <a:fillRect/>
          </a:stretch>
        </p:blipFill>
        <p:spPr>
          <a:xfrm>
            <a:off x="0" y="0"/>
            <a:ext cx="12192000" cy="6857887"/>
          </a:xfrm>
          <a:prstGeom prst="rect">
            <a:avLst/>
          </a:prstGeom>
        </p:spPr>
      </p:pic>
      <p:sp>
        <p:nvSpPr>
          <p:cNvPr id="2" name="Título 1">
            <a:extLst>
              <a:ext uri="{FF2B5EF4-FFF2-40B4-BE49-F238E27FC236}">
                <a16:creationId xmlns:a16="http://schemas.microsoft.com/office/drawing/2014/main" id="{C72CC600-AB69-439D-8C3A-8374AAC1E071}"/>
              </a:ext>
            </a:extLst>
          </p:cNvPr>
          <p:cNvSpPr>
            <a:spLocks noGrp="1"/>
          </p:cNvSpPr>
          <p:nvPr>
            <p:ph type="title"/>
          </p:nvPr>
        </p:nvSpPr>
        <p:spPr>
          <a:xfrm>
            <a:off x="-17313" y="-286850"/>
            <a:ext cx="10571998" cy="970450"/>
          </a:xfrm>
        </p:spPr>
        <p:txBody>
          <a:bodyPr/>
          <a:lstStyle/>
          <a:p>
            <a:r>
              <a:rPr lang="es-ES" sz="2800" dirty="0">
                <a:solidFill>
                  <a:schemeClr val="accent1">
                    <a:lumMod val="75000"/>
                  </a:schemeClr>
                </a:solidFill>
              </a:rPr>
              <a:t>Paso 2: Configurar la nueva aula.</a:t>
            </a:r>
          </a:p>
        </p:txBody>
      </p:sp>
      <p:pic>
        <p:nvPicPr>
          <p:cNvPr id="12" name="Imagen 11">
            <a:extLst>
              <a:ext uri="{FF2B5EF4-FFF2-40B4-BE49-F238E27FC236}">
                <a16:creationId xmlns:a16="http://schemas.microsoft.com/office/drawing/2014/main" id="{3633AD73-934A-4AB4-AF65-2231ACC74C1C}"/>
              </a:ext>
            </a:extLst>
          </p:cNvPr>
          <p:cNvPicPr>
            <a:picLocks noChangeAspect="1"/>
          </p:cNvPicPr>
          <p:nvPr/>
        </p:nvPicPr>
        <p:blipFill>
          <a:blip r:embed="rId3"/>
          <a:stretch>
            <a:fillRect/>
          </a:stretch>
        </p:blipFill>
        <p:spPr>
          <a:xfrm>
            <a:off x="7677150" y="147637"/>
            <a:ext cx="4362450" cy="523875"/>
          </a:xfrm>
          <a:prstGeom prst="rect">
            <a:avLst/>
          </a:prstGeom>
        </p:spPr>
      </p:pic>
      <p:pic>
        <p:nvPicPr>
          <p:cNvPr id="4" name="Imagen 3">
            <a:extLst>
              <a:ext uri="{FF2B5EF4-FFF2-40B4-BE49-F238E27FC236}">
                <a16:creationId xmlns:a16="http://schemas.microsoft.com/office/drawing/2014/main" id="{9659F483-8A7A-41FF-82B9-FF5DF940AB82}"/>
              </a:ext>
            </a:extLst>
          </p:cNvPr>
          <p:cNvPicPr>
            <a:picLocks noChangeAspect="1"/>
          </p:cNvPicPr>
          <p:nvPr/>
        </p:nvPicPr>
        <p:blipFill rotWithShape="1">
          <a:blip r:embed="rId4"/>
          <a:srcRect t="14133" r="22463" b="7234"/>
          <a:stretch/>
        </p:blipFill>
        <p:spPr>
          <a:xfrm>
            <a:off x="766482" y="2628843"/>
            <a:ext cx="4377760" cy="289789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Rectángulo: esquinas redondeadas 12">
            <a:extLst>
              <a:ext uri="{FF2B5EF4-FFF2-40B4-BE49-F238E27FC236}">
                <a16:creationId xmlns:a16="http://schemas.microsoft.com/office/drawing/2014/main" id="{9B8AC2E0-0384-4F6C-942E-C5C84577E86D}"/>
              </a:ext>
            </a:extLst>
          </p:cNvPr>
          <p:cNvSpPr/>
          <p:nvPr/>
        </p:nvSpPr>
        <p:spPr>
          <a:xfrm>
            <a:off x="1613647" y="995081"/>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10.- Una vez en el curso es recomendable revisar la estructura de los materiales importados para poder situarlos en la sección adecuada, así como también importar manualmente las presentaciones de cada categoría y ubicarlas en la nueva plantilla.</a:t>
            </a:r>
            <a:endParaRPr lang="es-ES" b="1" dirty="0">
              <a:solidFill>
                <a:schemeClr val="tx1"/>
              </a:solidFill>
              <a:latin typeface="+mj-lt"/>
            </a:endParaRPr>
          </a:p>
        </p:txBody>
      </p:sp>
      <p:pic>
        <p:nvPicPr>
          <p:cNvPr id="14" name="Imagen 13">
            <a:extLst>
              <a:ext uri="{FF2B5EF4-FFF2-40B4-BE49-F238E27FC236}">
                <a16:creationId xmlns:a16="http://schemas.microsoft.com/office/drawing/2014/main" id="{01E83610-7E66-480E-B555-3B86BCAEF94F}"/>
              </a:ext>
            </a:extLst>
          </p:cNvPr>
          <p:cNvPicPr>
            <a:picLocks noChangeAspect="1"/>
          </p:cNvPicPr>
          <p:nvPr/>
        </p:nvPicPr>
        <p:blipFill rotWithShape="1">
          <a:blip r:embed="rId5"/>
          <a:srcRect t="19397" r="7243" b="8607"/>
          <a:stretch/>
        </p:blipFill>
        <p:spPr>
          <a:xfrm>
            <a:off x="6831105" y="2628843"/>
            <a:ext cx="4377760" cy="289789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Flecha: curvada hacia abajo 14">
            <a:extLst>
              <a:ext uri="{FF2B5EF4-FFF2-40B4-BE49-F238E27FC236}">
                <a16:creationId xmlns:a16="http://schemas.microsoft.com/office/drawing/2014/main" id="{05E45910-1F56-4428-AE84-7112E9AE34E8}"/>
              </a:ext>
            </a:extLst>
          </p:cNvPr>
          <p:cNvSpPr/>
          <p:nvPr/>
        </p:nvSpPr>
        <p:spPr>
          <a:xfrm>
            <a:off x="4249270" y="3267634"/>
            <a:ext cx="3307976" cy="954741"/>
          </a:xfrm>
          <a:prstGeom prst="curvedDownArrow">
            <a:avLst>
              <a:gd name="adj1" fmla="val 16725"/>
              <a:gd name="adj2" fmla="val 9685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Rectángulo: esquinas redondeadas 15">
            <a:extLst>
              <a:ext uri="{FF2B5EF4-FFF2-40B4-BE49-F238E27FC236}">
                <a16:creationId xmlns:a16="http://schemas.microsoft.com/office/drawing/2014/main" id="{2EFD6E05-7977-4C2F-BFB4-FC7885EBBFFF}"/>
              </a:ext>
            </a:extLst>
          </p:cNvPr>
          <p:cNvSpPr/>
          <p:nvPr/>
        </p:nvSpPr>
        <p:spPr>
          <a:xfrm>
            <a:off x="1613647" y="4968580"/>
            <a:ext cx="8794377" cy="16450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Es importante señalar que este proceso se hará solo con los textos de presentación de las unidades, puesto que ya todos los archivos, recursos y materiales se habrán importado en el paso anterior, así como también recalcar que el proceso de importación manual será necesario solo la primera vez, debido a que en futuras migraciones el formato se mantendrá.</a:t>
            </a:r>
            <a:r>
              <a:rPr lang="es-ES" b="1" dirty="0">
                <a:solidFill>
                  <a:schemeClr val="tx1"/>
                </a:solidFill>
                <a:latin typeface="+mj-lt"/>
              </a:rPr>
              <a:t> </a:t>
            </a:r>
          </a:p>
        </p:txBody>
      </p:sp>
    </p:spTree>
    <p:extLst>
      <p:ext uri="{BB962C8B-B14F-4D97-AF65-F5344CB8AC3E}">
        <p14:creationId xmlns:p14="http://schemas.microsoft.com/office/powerpoint/2010/main" val="167527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67AE5B4C-FBAB-4BE6-B7D2-4BA77A68EE5A}"/>
              </a:ext>
            </a:extLst>
          </p:cNvPr>
          <p:cNvPicPr>
            <a:picLocks noChangeAspect="1"/>
          </p:cNvPicPr>
          <p:nvPr/>
        </p:nvPicPr>
        <p:blipFill>
          <a:blip r:embed="rId2"/>
          <a:stretch>
            <a:fillRect/>
          </a:stretch>
        </p:blipFill>
        <p:spPr>
          <a:xfrm>
            <a:off x="0" y="0"/>
            <a:ext cx="12192000" cy="6857887"/>
          </a:xfrm>
          <a:prstGeom prst="rect">
            <a:avLst/>
          </a:prstGeom>
        </p:spPr>
      </p:pic>
      <p:pic>
        <p:nvPicPr>
          <p:cNvPr id="17" name="Imagen 16">
            <a:extLst>
              <a:ext uri="{FF2B5EF4-FFF2-40B4-BE49-F238E27FC236}">
                <a16:creationId xmlns:a16="http://schemas.microsoft.com/office/drawing/2014/main" id="{09DE63B1-B873-4B07-BD4D-411EA2B1F76E}"/>
              </a:ext>
            </a:extLst>
          </p:cNvPr>
          <p:cNvPicPr>
            <a:picLocks noChangeAspect="1"/>
          </p:cNvPicPr>
          <p:nvPr/>
        </p:nvPicPr>
        <p:blipFill>
          <a:blip r:embed="rId3"/>
          <a:stretch>
            <a:fillRect/>
          </a:stretch>
        </p:blipFill>
        <p:spPr>
          <a:xfrm>
            <a:off x="7677150" y="147637"/>
            <a:ext cx="4362450" cy="523875"/>
          </a:xfrm>
          <a:prstGeom prst="rect">
            <a:avLst/>
          </a:prstGeom>
        </p:spPr>
      </p:pic>
      <p:sp>
        <p:nvSpPr>
          <p:cNvPr id="13" name="Rectángulo: esquinas redondeadas 12">
            <a:extLst>
              <a:ext uri="{FF2B5EF4-FFF2-40B4-BE49-F238E27FC236}">
                <a16:creationId xmlns:a16="http://schemas.microsoft.com/office/drawing/2014/main" id="{9AF83A75-2047-4F97-B63B-E0458E18DC99}"/>
              </a:ext>
            </a:extLst>
          </p:cNvPr>
          <p:cNvSpPr/>
          <p:nvPr/>
        </p:nvSpPr>
        <p:spPr>
          <a:xfrm>
            <a:off x="1613647" y="995081"/>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Una vez en el curso es recomendable revisar la estructura de los materiales importados para poder situarlos en la sección adecuada, así como también importar manualmente las presentaciones de cada categoría y ubicarlas en la nueva plantilla.</a:t>
            </a:r>
            <a:endParaRPr lang="es-ES" b="1" dirty="0">
              <a:solidFill>
                <a:schemeClr val="tx1"/>
              </a:solidFill>
              <a:latin typeface="+mj-lt"/>
            </a:endParaRPr>
          </a:p>
        </p:txBody>
      </p:sp>
      <p:sp>
        <p:nvSpPr>
          <p:cNvPr id="14" name="Título 1">
            <a:extLst>
              <a:ext uri="{FF2B5EF4-FFF2-40B4-BE49-F238E27FC236}">
                <a16:creationId xmlns:a16="http://schemas.microsoft.com/office/drawing/2014/main" id="{576CFE90-E092-4476-A47C-933206F4DF41}"/>
              </a:ext>
            </a:extLst>
          </p:cNvPr>
          <p:cNvSpPr>
            <a:spLocks noGrp="1"/>
          </p:cNvSpPr>
          <p:nvPr>
            <p:ph type="title"/>
          </p:nvPr>
        </p:nvSpPr>
        <p:spPr>
          <a:xfrm>
            <a:off x="-17313" y="-286850"/>
            <a:ext cx="10571998" cy="970450"/>
          </a:xfrm>
        </p:spPr>
        <p:txBody>
          <a:bodyPr/>
          <a:lstStyle/>
          <a:p>
            <a:r>
              <a:rPr lang="es-ES" sz="2800" dirty="0">
                <a:solidFill>
                  <a:schemeClr val="accent1">
                    <a:lumMod val="75000"/>
                  </a:schemeClr>
                </a:solidFill>
              </a:rPr>
              <a:t>Paso 2: Configurar la nueva aula.</a:t>
            </a:r>
          </a:p>
        </p:txBody>
      </p:sp>
      <p:pic>
        <p:nvPicPr>
          <p:cNvPr id="3" name="Imagen 2">
            <a:extLst>
              <a:ext uri="{FF2B5EF4-FFF2-40B4-BE49-F238E27FC236}">
                <a16:creationId xmlns:a16="http://schemas.microsoft.com/office/drawing/2014/main" id="{99B9010C-462B-4CC4-B81F-2020D1C3C030}"/>
              </a:ext>
            </a:extLst>
          </p:cNvPr>
          <p:cNvPicPr>
            <a:picLocks noChangeAspect="1"/>
          </p:cNvPicPr>
          <p:nvPr/>
        </p:nvPicPr>
        <p:blipFill rotWithShape="1">
          <a:blip r:embed="rId4"/>
          <a:srcRect l="19522" t="50001" r="4485" b="9587"/>
          <a:stretch/>
        </p:blipFill>
        <p:spPr>
          <a:xfrm>
            <a:off x="2566147" y="2843031"/>
            <a:ext cx="7059706" cy="27700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8" name="Bocadillo: rectángulo 17">
            <a:extLst>
              <a:ext uri="{FF2B5EF4-FFF2-40B4-BE49-F238E27FC236}">
                <a16:creationId xmlns:a16="http://schemas.microsoft.com/office/drawing/2014/main" id="{16DA9516-F3B8-469B-87D1-AD8E83FF293D}"/>
              </a:ext>
            </a:extLst>
          </p:cNvPr>
          <p:cNvSpPr/>
          <p:nvPr/>
        </p:nvSpPr>
        <p:spPr>
          <a:xfrm>
            <a:off x="798167" y="3536518"/>
            <a:ext cx="1630960" cy="1942365"/>
          </a:xfrm>
          <a:prstGeom prst="wedgeRectCallout">
            <a:avLst>
              <a:gd name="adj1" fmla="val 75518"/>
              <a:gd name="adj2" fmla="val -424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11.- Activando la edición del curso podremos ubicar los recursos y materiales en la sección adecuada.</a:t>
            </a:r>
          </a:p>
        </p:txBody>
      </p:sp>
      <p:pic>
        <p:nvPicPr>
          <p:cNvPr id="6" name="Imagen 5">
            <a:extLst>
              <a:ext uri="{FF2B5EF4-FFF2-40B4-BE49-F238E27FC236}">
                <a16:creationId xmlns:a16="http://schemas.microsoft.com/office/drawing/2014/main" id="{45755A1F-3D24-41C6-8423-433CC4725870}"/>
              </a:ext>
            </a:extLst>
          </p:cNvPr>
          <p:cNvPicPr>
            <a:picLocks noChangeAspect="1"/>
          </p:cNvPicPr>
          <p:nvPr/>
        </p:nvPicPr>
        <p:blipFill rotWithShape="1">
          <a:blip r:embed="rId5"/>
          <a:srcRect l="20515" t="14133" r="48382" b="81333"/>
          <a:stretch/>
        </p:blipFill>
        <p:spPr>
          <a:xfrm>
            <a:off x="4015880" y="2429231"/>
            <a:ext cx="3792072" cy="3107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Bocadillo: rectángulo 18">
            <a:extLst>
              <a:ext uri="{FF2B5EF4-FFF2-40B4-BE49-F238E27FC236}">
                <a16:creationId xmlns:a16="http://schemas.microsoft.com/office/drawing/2014/main" id="{A286AC1F-6F8A-42F6-B64A-0C9FCD7EC6F3}"/>
              </a:ext>
            </a:extLst>
          </p:cNvPr>
          <p:cNvSpPr/>
          <p:nvPr/>
        </p:nvSpPr>
        <p:spPr>
          <a:xfrm>
            <a:off x="9480503" y="2953523"/>
            <a:ext cx="2148363" cy="2909396"/>
          </a:xfrm>
          <a:prstGeom prst="wedgeRectCallout">
            <a:avLst>
              <a:gd name="adj1" fmla="val -78661"/>
              <a:gd name="adj2" fmla="val -216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12.- En la opción editar podremos eliminar la actividad o recurso, así como también podremos ocultar el contenido para mostrarlo solo cuando sea necesario. </a:t>
            </a:r>
          </a:p>
          <a:p>
            <a:pPr algn="ctr"/>
            <a:r>
              <a:rPr lang="es-ES" sz="1400" b="1" dirty="0"/>
              <a:t>NOTA: También podremos eliminar una unidad de ser necesario.</a:t>
            </a:r>
          </a:p>
        </p:txBody>
      </p:sp>
      <p:pic>
        <p:nvPicPr>
          <p:cNvPr id="9" name="Imagen 8">
            <a:extLst>
              <a:ext uri="{FF2B5EF4-FFF2-40B4-BE49-F238E27FC236}">
                <a16:creationId xmlns:a16="http://schemas.microsoft.com/office/drawing/2014/main" id="{F6244D6E-7EC8-4166-A21B-F9E9F667C7DA}"/>
              </a:ext>
            </a:extLst>
          </p:cNvPr>
          <p:cNvPicPr>
            <a:picLocks noChangeAspect="1"/>
          </p:cNvPicPr>
          <p:nvPr/>
        </p:nvPicPr>
        <p:blipFill rotWithShape="1">
          <a:blip r:embed="rId6"/>
          <a:srcRect l="62969" t="51568" r="4618" b="22732"/>
          <a:stretch/>
        </p:blipFill>
        <p:spPr>
          <a:xfrm>
            <a:off x="5460277" y="4600750"/>
            <a:ext cx="3951716" cy="17616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Flecha: a la derecha 1">
            <a:extLst>
              <a:ext uri="{FF2B5EF4-FFF2-40B4-BE49-F238E27FC236}">
                <a16:creationId xmlns:a16="http://schemas.microsoft.com/office/drawing/2014/main" id="{A5CB84B9-1E21-4A63-A3CC-A97AED24F2F4}"/>
              </a:ext>
            </a:extLst>
          </p:cNvPr>
          <p:cNvSpPr/>
          <p:nvPr/>
        </p:nvSpPr>
        <p:spPr>
          <a:xfrm>
            <a:off x="3429000" y="2326341"/>
            <a:ext cx="586880" cy="413642"/>
          </a:xfrm>
          <a:prstGeom prst="righ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3639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88BAB29-5587-4E0F-856D-F5926AB3EAE3}"/>
              </a:ext>
            </a:extLst>
          </p:cNvPr>
          <p:cNvPicPr>
            <a:picLocks noChangeAspect="1"/>
          </p:cNvPicPr>
          <p:nvPr/>
        </p:nvPicPr>
        <p:blipFill>
          <a:blip r:embed="rId2"/>
          <a:stretch>
            <a:fillRect/>
          </a:stretch>
        </p:blipFill>
        <p:spPr>
          <a:xfrm>
            <a:off x="0" y="0"/>
            <a:ext cx="12192000" cy="6857887"/>
          </a:xfrm>
          <a:prstGeom prst="rect">
            <a:avLst/>
          </a:prstGeom>
        </p:spPr>
      </p:pic>
      <p:sp>
        <p:nvSpPr>
          <p:cNvPr id="9" name="Título 1">
            <a:extLst>
              <a:ext uri="{FF2B5EF4-FFF2-40B4-BE49-F238E27FC236}">
                <a16:creationId xmlns:a16="http://schemas.microsoft.com/office/drawing/2014/main" id="{D785FFD1-FC9C-4DE3-BAFB-229CD7DE1C36}"/>
              </a:ext>
            </a:extLst>
          </p:cNvPr>
          <p:cNvSpPr>
            <a:spLocks noGrp="1"/>
          </p:cNvSpPr>
          <p:nvPr>
            <p:ph type="title"/>
          </p:nvPr>
        </p:nvSpPr>
        <p:spPr>
          <a:xfrm>
            <a:off x="-17313" y="-286850"/>
            <a:ext cx="10571998" cy="970450"/>
          </a:xfrm>
        </p:spPr>
        <p:txBody>
          <a:bodyPr/>
          <a:lstStyle/>
          <a:p>
            <a:r>
              <a:rPr lang="es-ES" sz="2800" dirty="0">
                <a:solidFill>
                  <a:schemeClr val="accent1">
                    <a:lumMod val="75000"/>
                  </a:schemeClr>
                </a:solidFill>
              </a:rPr>
              <a:t>Paso 3: Libro de Calificaciones.</a:t>
            </a:r>
          </a:p>
        </p:txBody>
      </p:sp>
      <p:pic>
        <p:nvPicPr>
          <p:cNvPr id="11" name="Imagen 10">
            <a:extLst>
              <a:ext uri="{FF2B5EF4-FFF2-40B4-BE49-F238E27FC236}">
                <a16:creationId xmlns:a16="http://schemas.microsoft.com/office/drawing/2014/main" id="{95D2A8BA-E2F0-428C-88B5-177F728988B6}"/>
              </a:ext>
            </a:extLst>
          </p:cNvPr>
          <p:cNvPicPr>
            <a:picLocks noChangeAspect="1"/>
          </p:cNvPicPr>
          <p:nvPr/>
        </p:nvPicPr>
        <p:blipFill>
          <a:blip r:embed="rId3"/>
          <a:stretch>
            <a:fillRect/>
          </a:stretch>
        </p:blipFill>
        <p:spPr>
          <a:xfrm>
            <a:off x="7677150" y="147637"/>
            <a:ext cx="4362450" cy="523875"/>
          </a:xfrm>
          <a:prstGeom prst="rect">
            <a:avLst/>
          </a:prstGeom>
        </p:spPr>
      </p:pic>
      <p:sp>
        <p:nvSpPr>
          <p:cNvPr id="7" name="Rectángulo: esquinas redondeadas 6">
            <a:extLst>
              <a:ext uri="{FF2B5EF4-FFF2-40B4-BE49-F238E27FC236}">
                <a16:creationId xmlns:a16="http://schemas.microsoft.com/office/drawing/2014/main" id="{79816F7B-5EDA-43FB-A9FE-DC00F98C2D0C}"/>
              </a:ext>
            </a:extLst>
          </p:cNvPr>
          <p:cNvSpPr/>
          <p:nvPr/>
        </p:nvSpPr>
        <p:spPr>
          <a:xfrm>
            <a:off x="1613647" y="995081"/>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Una vez que la configuración del curso sea la adecuada nos dirigimos hacia el libro de calificaciones. </a:t>
            </a:r>
            <a:endParaRPr lang="es-ES" b="1" dirty="0">
              <a:solidFill>
                <a:schemeClr val="tx1"/>
              </a:solidFill>
              <a:latin typeface="+mj-lt"/>
            </a:endParaRPr>
          </a:p>
        </p:txBody>
      </p:sp>
      <p:pic>
        <p:nvPicPr>
          <p:cNvPr id="3" name="Imagen 2">
            <a:extLst>
              <a:ext uri="{FF2B5EF4-FFF2-40B4-BE49-F238E27FC236}">
                <a16:creationId xmlns:a16="http://schemas.microsoft.com/office/drawing/2014/main" id="{8B483627-8039-4DA2-AB86-06218056DB8E}"/>
              </a:ext>
            </a:extLst>
          </p:cNvPr>
          <p:cNvPicPr>
            <a:picLocks noChangeAspect="1"/>
          </p:cNvPicPr>
          <p:nvPr/>
        </p:nvPicPr>
        <p:blipFill rotWithShape="1">
          <a:blip r:embed="rId4"/>
          <a:srcRect t="37249" r="18162" b="7823"/>
          <a:stretch/>
        </p:blipFill>
        <p:spPr>
          <a:xfrm>
            <a:off x="443754" y="3899647"/>
            <a:ext cx="4679575" cy="236668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Bocadillo: rectángulo 11">
            <a:extLst>
              <a:ext uri="{FF2B5EF4-FFF2-40B4-BE49-F238E27FC236}">
                <a16:creationId xmlns:a16="http://schemas.microsoft.com/office/drawing/2014/main" id="{7DF44DE6-F792-459E-B67F-EDB132F9038D}"/>
              </a:ext>
            </a:extLst>
          </p:cNvPr>
          <p:cNvSpPr/>
          <p:nvPr/>
        </p:nvSpPr>
        <p:spPr>
          <a:xfrm>
            <a:off x="1182227" y="2640115"/>
            <a:ext cx="3202628" cy="1116107"/>
          </a:xfrm>
          <a:prstGeom prst="wedgeRectCallout">
            <a:avLst>
              <a:gd name="adj1" fmla="val -47212"/>
              <a:gd name="adj2" fmla="val 7651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13.- Presionando en calificaciones y luego en configuración accederemos a la edición del Libro de calificaciones.</a:t>
            </a:r>
          </a:p>
          <a:p>
            <a:pPr algn="ctr"/>
            <a:endParaRPr lang="es-ES" sz="1400" b="1" dirty="0"/>
          </a:p>
        </p:txBody>
      </p:sp>
      <p:pic>
        <p:nvPicPr>
          <p:cNvPr id="8" name="Imagen 7">
            <a:extLst>
              <a:ext uri="{FF2B5EF4-FFF2-40B4-BE49-F238E27FC236}">
                <a16:creationId xmlns:a16="http://schemas.microsoft.com/office/drawing/2014/main" id="{6E273F38-F76F-4459-A222-7B2B9079EB10}"/>
              </a:ext>
            </a:extLst>
          </p:cNvPr>
          <p:cNvPicPr>
            <a:picLocks noChangeAspect="1"/>
          </p:cNvPicPr>
          <p:nvPr/>
        </p:nvPicPr>
        <p:blipFill rotWithShape="1">
          <a:blip r:embed="rId5"/>
          <a:srcRect l="19081" t="30775" r="8786" b="11575"/>
          <a:stretch/>
        </p:blipFill>
        <p:spPr>
          <a:xfrm>
            <a:off x="6414247" y="3899646"/>
            <a:ext cx="4679575" cy="236668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Bocadillo: rectángulo 12">
            <a:extLst>
              <a:ext uri="{FF2B5EF4-FFF2-40B4-BE49-F238E27FC236}">
                <a16:creationId xmlns:a16="http://schemas.microsoft.com/office/drawing/2014/main" id="{645B7FB4-5D2F-4D54-9A3B-E07FC925451A}"/>
              </a:ext>
            </a:extLst>
          </p:cNvPr>
          <p:cNvSpPr/>
          <p:nvPr/>
        </p:nvSpPr>
        <p:spPr>
          <a:xfrm>
            <a:off x="7670004" y="3599319"/>
            <a:ext cx="3129098" cy="1116107"/>
          </a:xfrm>
          <a:prstGeom prst="wedgeRectCallout">
            <a:avLst>
              <a:gd name="adj1" fmla="val -47212"/>
              <a:gd name="adj2" fmla="val 7651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14.- Ubicamos las actividades que acabamos de importar, para luego situarlas en donde corresponde.</a:t>
            </a:r>
          </a:p>
        </p:txBody>
      </p:sp>
    </p:spTree>
    <p:extLst>
      <p:ext uri="{BB962C8B-B14F-4D97-AF65-F5344CB8AC3E}">
        <p14:creationId xmlns:p14="http://schemas.microsoft.com/office/powerpoint/2010/main" val="9832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64E90E-7B2C-42B9-86B0-B791B28C0C61}"/>
              </a:ext>
            </a:extLst>
          </p:cNvPr>
          <p:cNvPicPr>
            <a:picLocks noChangeAspect="1"/>
          </p:cNvPicPr>
          <p:nvPr/>
        </p:nvPicPr>
        <p:blipFill>
          <a:blip r:embed="rId2"/>
          <a:stretch>
            <a:fillRect/>
          </a:stretch>
        </p:blipFill>
        <p:spPr>
          <a:xfrm>
            <a:off x="0" y="0"/>
            <a:ext cx="12192000" cy="6857887"/>
          </a:xfrm>
          <a:prstGeom prst="rect">
            <a:avLst/>
          </a:prstGeom>
        </p:spPr>
      </p:pic>
      <p:pic>
        <p:nvPicPr>
          <p:cNvPr id="8" name="Imagen 7">
            <a:extLst>
              <a:ext uri="{FF2B5EF4-FFF2-40B4-BE49-F238E27FC236}">
                <a16:creationId xmlns:a16="http://schemas.microsoft.com/office/drawing/2014/main" id="{313D323E-117E-491C-A60F-827C63D58B01}"/>
              </a:ext>
            </a:extLst>
          </p:cNvPr>
          <p:cNvPicPr>
            <a:picLocks noChangeAspect="1"/>
          </p:cNvPicPr>
          <p:nvPr/>
        </p:nvPicPr>
        <p:blipFill>
          <a:blip r:embed="rId3"/>
          <a:stretch>
            <a:fillRect/>
          </a:stretch>
        </p:blipFill>
        <p:spPr>
          <a:xfrm>
            <a:off x="7677150" y="147637"/>
            <a:ext cx="4362450" cy="523875"/>
          </a:xfrm>
          <a:prstGeom prst="rect">
            <a:avLst/>
          </a:prstGeom>
        </p:spPr>
      </p:pic>
      <p:sp>
        <p:nvSpPr>
          <p:cNvPr id="9" name="Título 1">
            <a:extLst>
              <a:ext uri="{FF2B5EF4-FFF2-40B4-BE49-F238E27FC236}">
                <a16:creationId xmlns:a16="http://schemas.microsoft.com/office/drawing/2014/main" id="{A1B2856B-8701-4E6E-83FB-8EDC3E412825}"/>
              </a:ext>
            </a:extLst>
          </p:cNvPr>
          <p:cNvSpPr txBox="1">
            <a:spLocks/>
          </p:cNvSpPr>
          <p:nvPr/>
        </p:nvSpPr>
        <p:spPr>
          <a:xfrm>
            <a:off x="-17313" y="-2868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Paso 3: Libro de Calificaciones.</a:t>
            </a:r>
          </a:p>
        </p:txBody>
      </p:sp>
      <p:pic>
        <p:nvPicPr>
          <p:cNvPr id="11" name="Imagen 10">
            <a:extLst>
              <a:ext uri="{FF2B5EF4-FFF2-40B4-BE49-F238E27FC236}">
                <a16:creationId xmlns:a16="http://schemas.microsoft.com/office/drawing/2014/main" id="{1EF72845-98EA-49C7-8F34-25206DF7EF32}"/>
              </a:ext>
            </a:extLst>
          </p:cNvPr>
          <p:cNvPicPr>
            <a:picLocks noChangeAspect="1"/>
          </p:cNvPicPr>
          <p:nvPr/>
        </p:nvPicPr>
        <p:blipFill rotWithShape="1">
          <a:blip r:embed="rId4"/>
          <a:srcRect l="19081" t="32345" r="3824" b="25674"/>
          <a:stretch/>
        </p:blipFill>
        <p:spPr>
          <a:xfrm>
            <a:off x="510989" y="2823882"/>
            <a:ext cx="4410635" cy="23917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Bocadillo: rectángulo 11">
            <a:extLst>
              <a:ext uri="{FF2B5EF4-FFF2-40B4-BE49-F238E27FC236}">
                <a16:creationId xmlns:a16="http://schemas.microsoft.com/office/drawing/2014/main" id="{599D1363-2D43-4EEA-9000-137844CD403F}"/>
              </a:ext>
            </a:extLst>
          </p:cNvPr>
          <p:cNvSpPr/>
          <p:nvPr/>
        </p:nvSpPr>
        <p:spPr>
          <a:xfrm>
            <a:off x="1980785" y="1814197"/>
            <a:ext cx="3129098" cy="1398494"/>
          </a:xfrm>
          <a:prstGeom prst="wedgeRectCallout">
            <a:avLst>
              <a:gd name="adj1" fmla="val 28423"/>
              <a:gd name="adj2" fmla="val 11386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15.- Seleccionamos las actividades que deseemos reubicar. </a:t>
            </a:r>
          </a:p>
          <a:p>
            <a:pPr algn="ctr"/>
            <a:r>
              <a:rPr lang="es-ES" sz="1400" b="1" dirty="0"/>
              <a:t>NOTA: Solo podremos reubicar actividades a una sola unidad o tema a la ves.</a:t>
            </a:r>
          </a:p>
        </p:txBody>
      </p:sp>
      <p:pic>
        <p:nvPicPr>
          <p:cNvPr id="14" name="Imagen 13">
            <a:extLst>
              <a:ext uri="{FF2B5EF4-FFF2-40B4-BE49-F238E27FC236}">
                <a16:creationId xmlns:a16="http://schemas.microsoft.com/office/drawing/2014/main" id="{7A2129A3-FA5C-43A2-9574-A34325C8F385}"/>
              </a:ext>
            </a:extLst>
          </p:cNvPr>
          <p:cNvPicPr>
            <a:picLocks noChangeAspect="1"/>
          </p:cNvPicPr>
          <p:nvPr/>
        </p:nvPicPr>
        <p:blipFill rotWithShape="1">
          <a:blip r:embed="rId5"/>
          <a:srcRect l="18531" t="39799" r="28639" b="17043"/>
          <a:stretch/>
        </p:blipFill>
        <p:spPr>
          <a:xfrm>
            <a:off x="6096001" y="2823882"/>
            <a:ext cx="4410636" cy="23917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Bocadillo: rectángulo 14">
            <a:extLst>
              <a:ext uri="{FF2B5EF4-FFF2-40B4-BE49-F238E27FC236}">
                <a16:creationId xmlns:a16="http://schemas.microsoft.com/office/drawing/2014/main" id="{3025524D-6C00-40F0-9C78-6F4794C7902C}"/>
              </a:ext>
            </a:extLst>
          </p:cNvPr>
          <p:cNvSpPr/>
          <p:nvPr/>
        </p:nvSpPr>
        <p:spPr>
          <a:xfrm>
            <a:off x="7785847" y="1256142"/>
            <a:ext cx="3895164" cy="1398494"/>
          </a:xfrm>
          <a:prstGeom prst="wedgeRectCallout">
            <a:avLst>
              <a:gd name="adj1" fmla="val -41195"/>
              <a:gd name="adj2" fmla="val 118683"/>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16.- Luego nos desplazamos al final de la pagina y desplegamos el menú “ Mover los ítems seleccionados a” y seleccionamos el tema o unidad al que queremos agregar la actividad, al finalizar presionamos “Guardar cambios”</a:t>
            </a:r>
          </a:p>
        </p:txBody>
      </p:sp>
      <p:sp>
        <p:nvSpPr>
          <p:cNvPr id="16" name="Rectángulo: esquinas redondeadas 15">
            <a:extLst>
              <a:ext uri="{FF2B5EF4-FFF2-40B4-BE49-F238E27FC236}">
                <a16:creationId xmlns:a16="http://schemas.microsoft.com/office/drawing/2014/main" id="{36FF2BDC-823E-41E3-8D26-64C16E6DAF39}"/>
              </a:ext>
            </a:extLst>
          </p:cNvPr>
          <p:cNvSpPr/>
          <p:nvPr/>
        </p:nvSpPr>
        <p:spPr>
          <a:xfrm>
            <a:off x="1506070" y="5352973"/>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Una vez ubicadas todas la actividades importadas en sus respectivas categorías el proceso de importación se da por concluido. </a:t>
            </a:r>
            <a:endParaRPr lang="es-ES" b="1" dirty="0">
              <a:solidFill>
                <a:schemeClr val="tx1"/>
              </a:solidFill>
              <a:latin typeface="+mj-lt"/>
            </a:endParaRPr>
          </a:p>
        </p:txBody>
      </p:sp>
    </p:spTree>
    <p:extLst>
      <p:ext uri="{BB962C8B-B14F-4D97-AF65-F5344CB8AC3E}">
        <p14:creationId xmlns:p14="http://schemas.microsoft.com/office/powerpoint/2010/main" val="346295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DF08B-A9BF-483E-B0AB-8D8B0503D93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3D7A76F3-E074-4BFE-B6E4-5C9CFACC6E79}"/>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0A8E10E3-E883-48DD-9972-6E1B689F96E7}"/>
              </a:ext>
            </a:extLst>
          </p:cNvPr>
          <p:cNvPicPr>
            <a:picLocks noChangeAspect="1"/>
          </p:cNvPicPr>
          <p:nvPr/>
        </p:nvPicPr>
        <p:blipFill>
          <a:blip r:embed="rId2"/>
          <a:stretch>
            <a:fillRect/>
          </a:stretch>
        </p:blipFill>
        <p:spPr>
          <a:xfrm>
            <a:off x="0" y="0"/>
            <a:ext cx="12192000" cy="6857887"/>
          </a:xfrm>
          <a:prstGeom prst="rect">
            <a:avLst/>
          </a:prstGeom>
        </p:spPr>
      </p:pic>
      <p:pic>
        <p:nvPicPr>
          <p:cNvPr id="5" name="Imagen 4">
            <a:extLst>
              <a:ext uri="{FF2B5EF4-FFF2-40B4-BE49-F238E27FC236}">
                <a16:creationId xmlns:a16="http://schemas.microsoft.com/office/drawing/2014/main" id="{1AA34D86-164E-46C2-B047-819E43A8644D}"/>
              </a:ext>
            </a:extLst>
          </p:cNvPr>
          <p:cNvPicPr>
            <a:picLocks noChangeAspect="1"/>
          </p:cNvPicPr>
          <p:nvPr/>
        </p:nvPicPr>
        <p:blipFill>
          <a:blip r:embed="rId3"/>
          <a:stretch>
            <a:fillRect/>
          </a:stretch>
        </p:blipFill>
        <p:spPr>
          <a:xfrm>
            <a:off x="7677150" y="147637"/>
            <a:ext cx="4362450" cy="523875"/>
          </a:xfrm>
          <a:prstGeom prst="rect">
            <a:avLst/>
          </a:prstGeom>
        </p:spPr>
      </p:pic>
      <p:sp>
        <p:nvSpPr>
          <p:cNvPr id="6" name="Título 1">
            <a:extLst>
              <a:ext uri="{FF2B5EF4-FFF2-40B4-BE49-F238E27FC236}">
                <a16:creationId xmlns:a16="http://schemas.microsoft.com/office/drawing/2014/main" id="{6F4341F6-6FFE-429C-90C0-5E12031C026D}"/>
              </a:ext>
            </a:extLst>
          </p:cNvPr>
          <p:cNvSpPr txBox="1">
            <a:spLocks/>
          </p:cNvSpPr>
          <p:nvPr/>
        </p:nvSpPr>
        <p:spPr>
          <a:xfrm>
            <a:off x="-17313" y="-286850"/>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accent1">
                    <a:lumMod val="75000"/>
                  </a:schemeClr>
                </a:solidFill>
              </a:rPr>
              <a:t>La nueva plantilla.</a:t>
            </a:r>
          </a:p>
        </p:txBody>
      </p:sp>
      <p:pic>
        <p:nvPicPr>
          <p:cNvPr id="8" name="Imagen 7">
            <a:extLst>
              <a:ext uri="{FF2B5EF4-FFF2-40B4-BE49-F238E27FC236}">
                <a16:creationId xmlns:a16="http://schemas.microsoft.com/office/drawing/2014/main" id="{41D1C855-E985-4A54-B2E1-658AA743F9A4}"/>
              </a:ext>
            </a:extLst>
          </p:cNvPr>
          <p:cNvPicPr>
            <a:picLocks noChangeAspect="1"/>
          </p:cNvPicPr>
          <p:nvPr/>
        </p:nvPicPr>
        <p:blipFill rotWithShape="1">
          <a:blip r:embed="rId4"/>
          <a:srcRect l="20074" t="28813" r="6644" b="39995"/>
          <a:stretch/>
        </p:blipFill>
        <p:spPr>
          <a:xfrm>
            <a:off x="322729" y="2828770"/>
            <a:ext cx="4827493" cy="213808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ángulo: esquinas redondeadas 8">
            <a:extLst>
              <a:ext uri="{FF2B5EF4-FFF2-40B4-BE49-F238E27FC236}">
                <a16:creationId xmlns:a16="http://schemas.microsoft.com/office/drawing/2014/main" id="{603F0CB7-7904-4268-AE87-9BDB8E8AD742}"/>
              </a:ext>
            </a:extLst>
          </p:cNvPr>
          <p:cNvSpPr/>
          <p:nvPr/>
        </p:nvSpPr>
        <p:spPr>
          <a:xfrm>
            <a:off x="1698810" y="930195"/>
            <a:ext cx="8794377" cy="111610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chemeClr val="tx1"/>
                </a:solidFill>
                <a:effectLst/>
                <a:latin typeface="+mj-lt"/>
              </a:rPr>
              <a:t>A continuación daremos una breve descripción de las características de la nueva plantilla</a:t>
            </a:r>
            <a:endParaRPr lang="es-ES" b="1" dirty="0">
              <a:solidFill>
                <a:schemeClr val="tx1"/>
              </a:solidFill>
              <a:latin typeface="+mj-lt"/>
            </a:endParaRPr>
          </a:p>
        </p:txBody>
      </p:sp>
      <p:pic>
        <p:nvPicPr>
          <p:cNvPr id="11" name="Imagen 10">
            <a:extLst>
              <a:ext uri="{FF2B5EF4-FFF2-40B4-BE49-F238E27FC236}">
                <a16:creationId xmlns:a16="http://schemas.microsoft.com/office/drawing/2014/main" id="{8D4497F7-5214-4B40-B065-84053AB1A5E2}"/>
              </a:ext>
            </a:extLst>
          </p:cNvPr>
          <p:cNvPicPr>
            <a:picLocks noChangeAspect="1"/>
          </p:cNvPicPr>
          <p:nvPr/>
        </p:nvPicPr>
        <p:blipFill rotWithShape="1">
          <a:blip r:embed="rId5"/>
          <a:srcRect l="21221" t="19628" r="5462" b="18775"/>
          <a:stretch/>
        </p:blipFill>
        <p:spPr>
          <a:xfrm>
            <a:off x="6632419" y="2828770"/>
            <a:ext cx="5150224" cy="207457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Bocadillo: rectángulo 11">
            <a:extLst>
              <a:ext uri="{FF2B5EF4-FFF2-40B4-BE49-F238E27FC236}">
                <a16:creationId xmlns:a16="http://schemas.microsoft.com/office/drawing/2014/main" id="{37712AE5-B947-417F-B15D-DD03C0301820}"/>
              </a:ext>
            </a:extLst>
          </p:cNvPr>
          <p:cNvSpPr/>
          <p:nvPr/>
        </p:nvSpPr>
        <p:spPr>
          <a:xfrm>
            <a:off x="3559140" y="3574896"/>
            <a:ext cx="3129098" cy="1398494"/>
          </a:xfrm>
          <a:prstGeom prst="wedgeRectCallout">
            <a:avLst>
              <a:gd name="adj1" fmla="val 490"/>
              <a:gd name="adj2" fmla="val -7748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En la parte superior del tema o unidad podremos colocar una breve descripción de la unidad en estudio con solo editar la sección.</a:t>
            </a:r>
          </a:p>
        </p:txBody>
      </p:sp>
    </p:spTree>
    <p:extLst>
      <p:ext uri="{BB962C8B-B14F-4D97-AF65-F5344CB8AC3E}">
        <p14:creationId xmlns:p14="http://schemas.microsoft.com/office/powerpoint/2010/main" val="1409908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TM03457503[[fn=Citable]]</Template>
  <TotalTime>5755</TotalTime>
  <Words>780</Words>
  <Application>Microsoft Office PowerPoint</Application>
  <PresentationFormat>Panorámica</PresentationFormat>
  <Paragraphs>46</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Century Gothic</vt:lpstr>
      <vt:lpstr>Wingdings 2</vt:lpstr>
      <vt:lpstr>Citable</vt:lpstr>
      <vt:lpstr>MANUAL DE IMPORTACION DE LAS AULAS VIRTUALES.</vt:lpstr>
      <vt:lpstr>Paso 1: Procedimiento de Importación.</vt:lpstr>
      <vt:lpstr>Paso 1: Procedimiento de Importación.</vt:lpstr>
      <vt:lpstr>Presentación de PowerPoint</vt:lpstr>
      <vt:lpstr>Paso 2: Configurar la nueva aula.</vt:lpstr>
      <vt:lpstr>Paso 2: Configurar la nueva aula.</vt:lpstr>
      <vt:lpstr>Paso 3: Libro de Calificaciones.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EXPORTACION E IMPORTACION DE LAS AULAS VIRTUALES.</dc:title>
  <dc:creator>Alex Medina</dc:creator>
  <cp:lastModifiedBy>Alex Medina</cp:lastModifiedBy>
  <cp:revision>48</cp:revision>
  <dcterms:created xsi:type="dcterms:W3CDTF">2021-11-11T18:29:16Z</dcterms:created>
  <dcterms:modified xsi:type="dcterms:W3CDTF">2021-11-18T13:42:51Z</dcterms:modified>
</cp:coreProperties>
</file>